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5" r:id="rId7"/>
    <p:sldId id="266" r:id="rId8"/>
    <p:sldId id="268" r:id="rId9"/>
    <p:sldId id="259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B3CD-CC36-4373-8EB9-89DAD4471D6D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7BF0-F9F5-4E49-B4A0-0CD7A66B5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B3CD-CC36-4373-8EB9-89DAD4471D6D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7BF0-F9F5-4E49-B4A0-0CD7A66B5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B3CD-CC36-4373-8EB9-89DAD4471D6D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7BF0-F9F5-4E49-B4A0-0CD7A66B5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B3CD-CC36-4373-8EB9-89DAD4471D6D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7BF0-F9F5-4E49-B4A0-0CD7A66B5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B3CD-CC36-4373-8EB9-89DAD4471D6D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7BF0-F9F5-4E49-B4A0-0CD7A66B5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B3CD-CC36-4373-8EB9-89DAD4471D6D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7BF0-F9F5-4E49-B4A0-0CD7A66B5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B3CD-CC36-4373-8EB9-89DAD4471D6D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7BF0-F9F5-4E49-B4A0-0CD7A66B5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B3CD-CC36-4373-8EB9-89DAD4471D6D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7BF0-F9F5-4E49-B4A0-0CD7A66B5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B3CD-CC36-4373-8EB9-89DAD4471D6D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7BF0-F9F5-4E49-B4A0-0CD7A66B5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B3CD-CC36-4373-8EB9-89DAD4471D6D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7BF0-F9F5-4E49-B4A0-0CD7A66B5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B3CD-CC36-4373-8EB9-89DAD4471D6D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7BF0-F9F5-4E49-B4A0-0CD7A66B5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AB3CD-CC36-4373-8EB9-89DAD4471D6D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F7BF0-F9F5-4E49-B4A0-0CD7A66B5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16832"/>
            <a:ext cx="7772400" cy="1470025"/>
          </a:xfrm>
        </p:spPr>
        <p:txBody>
          <a:bodyPr>
            <a:noAutofit/>
          </a:bodyPr>
          <a:lstStyle/>
          <a:p>
            <a:r>
              <a:rPr lang="ru-RU" sz="8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Ефрасіння</a:t>
            </a: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Полацкая</a:t>
            </a:r>
            <a:endParaRPr lang="ru-RU" sz="8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509120"/>
            <a:ext cx="5148064" cy="17526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Наста</a:t>
            </a:r>
            <a:r>
              <a:rPr lang="be-BY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ўнік пачатковых класаў</a:t>
            </a:r>
          </a:p>
          <a:p>
            <a:pPr algn="l"/>
            <a:r>
              <a:rPr lang="be-BY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Крывушкіна Святлана Алега</a:t>
            </a:r>
            <a:r>
              <a:rPr lang="be-BY" sz="2400" dirty="0" smtClean="0"/>
              <a:t>ўна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2606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e-BY" sz="2400" dirty="0" smtClean="0">
                <a:latin typeface="Times New Roman" pitchFamily="18" charset="0"/>
                <a:cs typeface="Times New Roman" pitchFamily="18" charset="0"/>
              </a:rPr>
              <a:t>Дзяржаўная ўстанова адукацыі</a:t>
            </a:r>
            <a:br>
              <a:rPr lang="be-BY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e-BY" sz="2400" dirty="0" smtClean="0">
                <a:latin typeface="Times New Roman" pitchFamily="18" charset="0"/>
                <a:cs typeface="Times New Roman" pitchFamily="18" charset="0"/>
              </a:rPr>
              <a:t>“Сярэдняя школа № 6 г.Магілёва”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/>
          </a:bodyPr>
          <a:lstStyle/>
          <a:p>
            <a:r>
              <a:rPr lang="be-BY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Сафійскі сабор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2"/>
            <a:ext cx="6156176" cy="4617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e-BY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Ефрасіння вучыла дзяўчынак чытаць і пісаць, рабіць розныя хатнія справы: шыць, гатаваць ежу, вышываць 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763105"/>
            <a:ext cx="3168352" cy="3869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1614" t="2421" r="2364" b="-460"/>
          <a:stretch>
            <a:fillRect/>
          </a:stretch>
        </p:blipFill>
        <p:spPr bwMode="auto">
          <a:xfrm>
            <a:off x="150175" y="404664"/>
            <a:ext cx="8886321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e-BY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Спаса-Ефрасіннеўская царква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Ð ÐµÐ·ÑÐ»ÑÑÐ°Ñ Ð¿Ð¾ÑÑÐºÑ Ð·Ð¾Ð±ÑÐ°Ð¶ÐµÐ½Ñ Ð·Ð° Ð·Ð°Ð¿Ð¸ÑÐ¾Ð¼ &quot;ÑÐ¾ÑÐ¾ ÑÐ¿Ð°ÑÐ¾-ÐµÐ²ÑÑÐ¾ÑÐ¸Ð½Ð¸ÐµÐ²ÑÐºÐ¸Ð¹ Ð¼Ð¾Ð½Ð°ÑÑÑÑÑ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618097" cy="4847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e-BY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Крыж Ефрасінні Полацкай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8612794" cy="4813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Помнік Ефрасінні Полацкай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Ð ÐµÐ·ÑÐ»ÑÑÐ°Ñ Ð¿Ð¾ÑÑÐºÑ Ð·Ð¾Ð±ÑÐ°Ð¶ÐµÐ½Ñ Ð·Ð° Ð·Ð°Ð¿Ð¸ÑÐ¾Ð¼ &quot;ÑÐ¾ÑÐ¾ Ð¿Ð¾Ð¼Ð½Ð¸Ðº ÐµÑÑÐ°ÑÐ¸Ð½Ð½Ð¸ Ð¿Ð¾Ð»Ð°ÑÐºÐ°Ð¹&quot;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95536" y="1268760"/>
            <a:ext cx="3671832" cy="5301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2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211960" y="1340768"/>
            <a:ext cx="4553744" cy="341530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5013176"/>
            <a:ext cx="4248472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Полацк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e-BY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Помнік Ефрасінні Полацкай у Мінску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Ð ÐµÐ·ÑÐ»ÑÑÐ°Ñ Ð¿Ð¾ÑÑÐºÑ Ð·Ð¾Ð±ÑÐ°Ð¶ÐµÐ½Ñ Ð·Ð° Ð·Ð°Ð¿Ð¸ÑÐ¾Ð¼ &quot;ÑÐ¾ÑÐ¾ Ð¿Ð¾Ð¼Ð½Ð¸Ðº ÐµÑÑÐ°ÑÐ¸Ð½Ð½Ð¸ Ð¿Ð¾Ð»Ð°ÑÐºÐ°Ð¹&quot;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07504" y="1772816"/>
            <a:ext cx="8892480" cy="4864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Дочь Чародея и крест-символ Вселенной</a:t>
            </a:r>
            <a:r>
              <a:rPr lang="ru-RU" b="1" dirty="0"/>
              <a:t/>
            </a:r>
            <a:br>
              <a:rPr lang="ru-RU" b="1" dirty="0"/>
            </a:br>
            <a:r>
              <a:rPr lang="be-BY" dirty="0" smtClean="0"/>
              <a:t>  </a:t>
            </a:r>
            <a:endParaRPr lang="ru-RU" dirty="0"/>
          </a:p>
        </p:txBody>
      </p:sp>
      <p:pic>
        <p:nvPicPr>
          <p:cNvPr id="3379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043608" y="1430778"/>
            <a:ext cx="6984776" cy="5238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ПОМНІК </a:t>
            </a:r>
            <a:r>
              <a:rPr lang="ru-RU" sz="3600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СВЯТОЙ ЗАСТУПНІЦЫ ЕФРАСІННІ </a:t>
            </a:r>
            <a:r>
              <a:rPr lang="ru-RU" sz="36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ПОЛАЦКАЙ</a:t>
            </a:r>
            <a:br>
              <a:rPr lang="ru-RU" sz="36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вёсцы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Слабодка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што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стаіць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15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кіламетрах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ад Браслава</a:t>
            </a:r>
            <a:r>
              <a:rPr lang="ru-RU" b="1" cap="all" dirty="0"/>
              <a:t/>
            </a:r>
            <a:br>
              <a:rPr lang="ru-RU" b="1" cap="all" dirty="0"/>
            </a:br>
            <a:endParaRPr lang="ru-RU" dirty="0"/>
          </a:p>
        </p:txBody>
      </p:sp>
      <p:pic>
        <p:nvPicPr>
          <p:cNvPr id="35842" name="Picture 2" descr="Ð ÐµÐ·ÑÐ»ÑÑÐ°Ñ Ð¿Ð¾ÑÑÐºÑ Ð·Ð¾Ð±ÑÐ°Ð¶ÐµÐ½Ñ Ð·Ð° Ð·Ð°Ð¿Ð¸ÑÐ¾Ð¼ &quot;ÑÐ¾ÑÐ¾ Ð¿Ð¾Ð¼Ð½Ð¸Ðº ÐµÑÑÐ°ÑÐ¸Ð½Ð½Ð¸ Ð¿Ð¾Ð»Ð°ÑÐºÐ°Ð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204648"/>
            <a:ext cx="2973498" cy="4464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1143000"/>
          </a:xfrm>
        </p:spPr>
        <p:txBody>
          <a:bodyPr>
            <a:noAutofit/>
          </a:bodyPr>
          <a:lstStyle/>
          <a:p>
            <a:r>
              <a:rPr lang="be-BY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Праверка дамашняга задання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0"/>
            <a:ext cx="857256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Варыянт</a:t>
            </a:r>
            <a:r>
              <a:rPr kumimoji="0" lang="ru-RU" sz="1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be-B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Хто намаляваны на малюнку?</a:t>
            </a:r>
            <a:r>
              <a:rPr kumimoji="0" lang="be-BY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be-BY" sz="2000" dirty="0" smtClean="0">
              <a:solidFill>
                <a:srgbClr val="000000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be-BY" sz="2000" dirty="0">
              <a:solidFill>
                <a:srgbClr val="000000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be-BY" sz="2000" dirty="0" smtClean="0">
              <a:solidFill>
                <a:srgbClr val="000000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be-BY" sz="2000" dirty="0">
              <a:solidFill>
                <a:srgbClr val="000000"/>
              </a:solidFill>
              <a:latin typeface="Bookman Old Style" pitchFamily="18" charset="0"/>
              <a:cs typeface="Times New Roman" pitchFamily="18" charset="0"/>
            </a:endParaRPr>
          </a:p>
          <a:p>
            <a:endParaRPr lang="be-BY" sz="700" dirty="0" smtClean="0">
              <a:solidFill>
                <a:srgbClr val="000000"/>
              </a:solidFill>
              <a:latin typeface="Bookman Old Style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Bookman Old Style" pitchFamily="18" charset="0"/>
              </a:rPr>
              <a:t>2</a:t>
            </a:r>
            <a:r>
              <a:rPr lang="ru-RU" sz="2000" dirty="0">
                <a:latin typeface="Bookman Old Style" pitchFamily="18" charset="0"/>
              </a:rPr>
              <a:t>.</a:t>
            </a:r>
            <a:r>
              <a:rPr lang="ru-RU" sz="2000" b="1" dirty="0">
                <a:latin typeface="Bookman Old Style" pitchFamily="18" charset="0"/>
              </a:rPr>
              <a:t> </a:t>
            </a:r>
            <a:r>
              <a:rPr lang="be-BY" sz="2000" dirty="0">
                <a:latin typeface="Bookman Old Style" pitchFamily="18" charset="0"/>
              </a:rPr>
              <a:t>Колькі гадоў было Усяславу, калі ён пачаў дружыну збіраць? </a:t>
            </a:r>
            <a:endParaRPr lang="ru-RU" sz="2000" dirty="0">
              <a:latin typeface="Bookman Old Style" pitchFamily="18" charset="0"/>
            </a:endParaRPr>
          </a:p>
          <a:p>
            <a:r>
              <a:rPr lang="ru-RU" i="1" dirty="0">
                <a:latin typeface="Bookman Old Style" pitchFamily="18" charset="0"/>
              </a:rPr>
              <a:t>1) </a:t>
            </a:r>
            <a:r>
              <a:rPr lang="be-BY" i="1" dirty="0">
                <a:latin typeface="Bookman Old Style" pitchFamily="18" charset="0"/>
              </a:rPr>
              <a:t>18 </a:t>
            </a:r>
            <a:r>
              <a:rPr lang="be-BY" i="1" dirty="0" smtClean="0">
                <a:latin typeface="Bookman Old Style" pitchFamily="18" charset="0"/>
              </a:rPr>
              <a:t>              </a:t>
            </a:r>
            <a:r>
              <a:rPr lang="ru-RU" i="1" dirty="0" smtClean="0">
                <a:latin typeface="Bookman Old Style" pitchFamily="18" charset="0"/>
              </a:rPr>
              <a:t>2) </a:t>
            </a:r>
            <a:r>
              <a:rPr lang="be-BY" i="1" dirty="0" smtClean="0">
                <a:latin typeface="Bookman Old Style" pitchFamily="18" charset="0"/>
              </a:rPr>
              <a:t>15                </a:t>
            </a:r>
            <a:r>
              <a:rPr lang="ru-RU" i="1" dirty="0" smtClean="0">
                <a:latin typeface="Bookman Old Style" pitchFamily="18" charset="0"/>
              </a:rPr>
              <a:t>3) </a:t>
            </a:r>
            <a:r>
              <a:rPr lang="be-BY" i="1" dirty="0" smtClean="0">
                <a:latin typeface="Bookman Old Style" pitchFamily="18" charset="0"/>
              </a:rPr>
              <a:t>16                     </a:t>
            </a:r>
            <a:r>
              <a:rPr lang="ru-RU" i="1" dirty="0" smtClean="0">
                <a:latin typeface="Bookman Old Style" pitchFamily="18" charset="0"/>
              </a:rPr>
              <a:t>4) </a:t>
            </a:r>
            <a:r>
              <a:rPr lang="be-BY" i="1" dirty="0" smtClean="0">
                <a:latin typeface="Bookman Old Style" pitchFamily="18" charset="0"/>
              </a:rPr>
              <a:t>20</a:t>
            </a:r>
            <a:endParaRPr lang="ru-RU" dirty="0" smtClean="0">
              <a:latin typeface="Bookman Old Style" pitchFamily="18" charset="0"/>
            </a:endParaRPr>
          </a:p>
          <a:p>
            <a:endParaRPr lang="ru-RU" sz="800" dirty="0">
              <a:latin typeface="Bookman Old Style" pitchFamily="18" charset="0"/>
            </a:endParaRPr>
          </a:p>
          <a:p>
            <a:r>
              <a:rPr lang="ru-RU" sz="2000" dirty="0">
                <a:latin typeface="Bookman Old Style" pitchFamily="18" charset="0"/>
              </a:rPr>
              <a:t>3. </a:t>
            </a:r>
            <a:r>
              <a:rPr lang="be-BY" sz="2000" dirty="0">
                <a:latin typeface="Bookman Old Style" pitchFamily="18" charset="0"/>
              </a:rPr>
              <a:t>Што такое дружына?</a:t>
            </a:r>
            <a:r>
              <a:rPr lang="be-BY" sz="2000" i="1" dirty="0">
                <a:latin typeface="Bookman Old Style" pitchFamily="18" charset="0"/>
              </a:rPr>
              <a:t> </a:t>
            </a:r>
            <a:endParaRPr lang="ru-RU" sz="2000" dirty="0">
              <a:latin typeface="Bookman Old Style" pitchFamily="18" charset="0"/>
            </a:endParaRPr>
          </a:p>
          <a:p>
            <a:r>
              <a:rPr lang="ru-RU" i="1" dirty="0">
                <a:latin typeface="Bookman Old Style" pitchFamily="18" charset="0"/>
              </a:rPr>
              <a:t>1) </a:t>
            </a:r>
            <a:r>
              <a:rPr lang="be-BY" i="1" dirty="0">
                <a:latin typeface="Bookman Old Style" pitchFamily="18" charset="0"/>
              </a:rPr>
              <a:t>Людзі, ад якіх мы вядзём сваё паходжанне</a:t>
            </a:r>
            <a:endParaRPr lang="ru-RU" dirty="0">
              <a:latin typeface="Bookman Old Style" pitchFamily="18" charset="0"/>
            </a:endParaRPr>
          </a:p>
          <a:p>
            <a:r>
              <a:rPr lang="ru-RU" i="1" dirty="0">
                <a:latin typeface="Bookman Old Style" pitchFamily="18" charset="0"/>
              </a:rPr>
              <a:t>2) </a:t>
            </a:r>
            <a:r>
              <a:rPr lang="be-BY" i="1" dirty="0">
                <a:latin typeface="Bookman Old Style" pitchFamily="18" charset="0"/>
              </a:rPr>
              <a:t>Саюз грамадзян, утвораны з мэтай абароны іх жыцця</a:t>
            </a:r>
            <a:r>
              <a:rPr lang="be-BY" i="1">
                <a:latin typeface="Bookman Old Style" pitchFamily="18" charset="0"/>
              </a:rPr>
              <a:t>, </a:t>
            </a:r>
            <a:r>
              <a:rPr lang="be-BY" i="1" smtClean="0">
                <a:latin typeface="Bookman Old Style" pitchFamily="18" charset="0"/>
              </a:rPr>
              <a:t>свабоды</a:t>
            </a:r>
            <a:r>
              <a:rPr lang="be-BY" i="1" dirty="0">
                <a:latin typeface="Bookman Old Style" pitchFamily="18" charset="0"/>
              </a:rPr>
              <a:t>, маёмасці</a:t>
            </a:r>
            <a:endParaRPr lang="ru-RU" dirty="0">
              <a:latin typeface="Bookman Old Style" pitchFamily="18" charset="0"/>
            </a:endParaRPr>
          </a:p>
          <a:p>
            <a:r>
              <a:rPr lang="ru-RU" i="1" dirty="0">
                <a:latin typeface="Bookman Old Style" pitchFamily="18" charset="0"/>
              </a:rPr>
              <a:t>3) </a:t>
            </a:r>
            <a:r>
              <a:rPr lang="be-BY" i="1" dirty="0">
                <a:latin typeface="Bookman Old Style" pitchFamily="18" charset="0"/>
              </a:rPr>
              <a:t>Асабістае войска князя</a:t>
            </a:r>
            <a:endParaRPr lang="ru-RU" dirty="0">
              <a:latin typeface="Bookman Old Style" pitchFamily="18" charset="0"/>
            </a:endParaRPr>
          </a:p>
          <a:p>
            <a:r>
              <a:rPr lang="ru-RU" sz="800" b="1" dirty="0">
                <a:latin typeface="Bookman Old Style" pitchFamily="18" charset="0"/>
              </a:rPr>
              <a:t> </a:t>
            </a:r>
            <a:endParaRPr lang="ru-RU" sz="800" dirty="0">
              <a:latin typeface="Bookman Old Style" pitchFamily="18" charset="0"/>
            </a:endParaRPr>
          </a:p>
          <a:p>
            <a:r>
              <a:rPr lang="ru-RU" sz="2000" dirty="0">
                <a:latin typeface="Bookman Old Style" pitchFamily="18" charset="0"/>
              </a:rPr>
              <a:t>4. </a:t>
            </a:r>
            <a:r>
              <a:rPr lang="be-BY" sz="2000" dirty="0">
                <a:latin typeface="Bookman Old Style" pitchFamily="18" charset="0"/>
              </a:rPr>
              <a:t>Як называлася дзяржава, у якой княжыў</a:t>
            </a:r>
            <a:r>
              <a:rPr lang="be-BY" sz="2000" i="1" dirty="0">
                <a:latin typeface="Bookman Old Style" pitchFamily="18" charset="0"/>
              </a:rPr>
              <a:t> </a:t>
            </a:r>
            <a:r>
              <a:rPr lang="be-BY" sz="2000" dirty="0">
                <a:latin typeface="Bookman Old Style" pitchFamily="18" charset="0"/>
              </a:rPr>
              <a:t>Усяслаў </a:t>
            </a:r>
            <a:r>
              <a:rPr lang="be-BY" sz="2000" dirty="0" smtClean="0">
                <a:latin typeface="Bookman Old Style" pitchFamily="18" charset="0"/>
              </a:rPr>
              <a:t>Чарадзей?</a:t>
            </a:r>
            <a:br>
              <a:rPr lang="be-BY" sz="2000" dirty="0" smtClean="0">
                <a:latin typeface="Bookman Old Style" pitchFamily="18" charset="0"/>
              </a:rPr>
            </a:br>
            <a:r>
              <a:rPr lang="ru-RU" i="1" dirty="0" smtClean="0">
                <a:latin typeface="Bookman Old Style" pitchFamily="18" charset="0"/>
              </a:rPr>
              <a:t>1</a:t>
            </a:r>
            <a:r>
              <a:rPr lang="ru-RU" i="1" dirty="0">
                <a:latin typeface="Bookman Old Style" pitchFamily="18" charset="0"/>
              </a:rPr>
              <a:t>) </a:t>
            </a:r>
            <a:r>
              <a:rPr lang="be-BY" i="1" dirty="0">
                <a:latin typeface="Bookman Old Style" pitchFamily="18" charset="0"/>
              </a:rPr>
              <a:t>Кіеўская </a:t>
            </a:r>
            <a:r>
              <a:rPr lang="be-BY" i="1" dirty="0" smtClean="0">
                <a:latin typeface="Bookman Old Style" pitchFamily="18" charset="0"/>
              </a:rPr>
              <a:t>Русь       </a:t>
            </a:r>
            <a:r>
              <a:rPr lang="ru-RU" i="1" dirty="0" smtClean="0">
                <a:latin typeface="Bookman Old Style" pitchFamily="18" charset="0"/>
              </a:rPr>
              <a:t>2) </a:t>
            </a:r>
            <a:r>
              <a:rPr lang="be-BY" i="1" dirty="0" smtClean="0">
                <a:latin typeface="Bookman Old Style" pitchFamily="18" charset="0"/>
              </a:rPr>
              <a:t>Наўгародская зямля         </a:t>
            </a:r>
            <a:r>
              <a:rPr lang="ru-RU" i="1" dirty="0" smtClean="0">
                <a:latin typeface="Bookman Old Style" pitchFamily="18" charset="0"/>
              </a:rPr>
              <a:t>3) </a:t>
            </a:r>
            <a:r>
              <a:rPr lang="be-BY" i="1" dirty="0" smtClean="0">
                <a:latin typeface="Bookman Old Style" pitchFamily="18" charset="0"/>
              </a:rPr>
              <a:t>Полацкае княства   </a:t>
            </a:r>
            <a:endParaRPr lang="ru-RU" sz="2000" dirty="0" smtClean="0">
              <a:latin typeface="Bookman Old Style" pitchFamily="18" charset="0"/>
            </a:endParaRPr>
          </a:p>
          <a:p>
            <a:endParaRPr lang="ru-RU" sz="900" dirty="0" smtClean="0">
              <a:latin typeface="Bookman Old Style" pitchFamily="18" charset="0"/>
            </a:endParaRPr>
          </a:p>
          <a:p>
            <a:r>
              <a:rPr lang="ru-RU" sz="2000" dirty="0" smtClean="0">
                <a:latin typeface="Bookman Old Style" pitchFamily="18" charset="0"/>
              </a:rPr>
              <a:t>5</a:t>
            </a:r>
            <a:r>
              <a:rPr lang="ru-RU" sz="2000" dirty="0">
                <a:latin typeface="Bookman Old Style" pitchFamily="18" charset="0"/>
              </a:rPr>
              <a:t>. </a:t>
            </a:r>
            <a:r>
              <a:rPr lang="be-BY" sz="2000" dirty="0">
                <a:latin typeface="Bookman Old Style" pitchFamily="18" charset="0"/>
              </a:rPr>
              <a:t>У якім стагоддзі быў пабудаваны сабор ў імя святой Сафіі ў Полацку?</a:t>
            </a:r>
            <a:br>
              <a:rPr lang="be-BY" sz="2000" dirty="0">
                <a:latin typeface="Bookman Old Style" pitchFamily="18" charset="0"/>
              </a:rPr>
            </a:br>
            <a:endParaRPr lang="be-BY" sz="2000" dirty="0" smtClean="0">
              <a:solidFill>
                <a:srgbClr val="000000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be-BY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be-BY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t="4348" b="8696"/>
          <a:stretch>
            <a:fillRect/>
          </a:stretch>
        </p:blipFill>
        <p:spPr bwMode="auto">
          <a:xfrm>
            <a:off x="571472" y="1000108"/>
            <a:ext cx="85725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3108" y="1142984"/>
            <a:ext cx="29289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kumimoji="0" lang="be-BY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Рагвалод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kumimoji="0" lang="be-BY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Усяслаў Чарадзей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kumimoji="0" lang="be-BY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Яраслаў Мудры  </a:t>
            </a:r>
            <a:endParaRPr kumimoji="0" lang="be-BY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85786" y="6072206"/>
            <a:ext cx="678661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1322366" y="6107130"/>
            <a:ext cx="357187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2608250" y="6107130"/>
            <a:ext cx="357187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4037010" y="6107130"/>
            <a:ext cx="357187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5322894" y="6107130"/>
            <a:ext cx="357187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6608778" y="6107130"/>
            <a:ext cx="357187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214414" y="6215082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i="1" dirty="0" smtClean="0">
                <a:latin typeface="Bookman Old Style" pitchFamily="18" charset="0"/>
              </a:rPr>
              <a:t>  9                </a:t>
            </a:r>
            <a:r>
              <a:rPr lang="en-US" i="1" dirty="0" smtClean="0">
                <a:latin typeface="Bookman Old Style" pitchFamily="18" charset="0"/>
              </a:rPr>
              <a:t>10</a:t>
            </a:r>
            <a:r>
              <a:rPr lang="be-BY" i="1" dirty="0" smtClean="0">
                <a:latin typeface="Bookman Old Style" pitchFamily="18" charset="0"/>
              </a:rPr>
              <a:t>                </a:t>
            </a:r>
            <a:r>
              <a:rPr lang="en-US" i="1" dirty="0" smtClean="0">
                <a:latin typeface="Bookman Old Style" pitchFamily="18" charset="0"/>
              </a:rPr>
              <a:t>11</a:t>
            </a:r>
            <a:r>
              <a:rPr lang="be-BY" i="1" dirty="0" smtClean="0">
                <a:latin typeface="Bookman Old Style" pitchFamily="18" charset="0"/>
              </a:rPr>
              <a:t>               </a:t>
            </a:r>
            <a:r>
              <a:rPr lang="en-US" i="1" dirty="0" smtClean="0">
                <a:latin typeface="Bookman Old Style" pitchFamily="18" charset="0"/>
              </a:rPr>
              <a:t>12</a:t>
            </a:r>
            <a:r>
              <a:rPr lang="be-BY" i="1" dirty="0" smtClean="0">
                <a:latin typeface="Bookman Old Style" pitchFamily="18" charset="0"/>
              </a:rPr>
              <a:t>            </a:t>
            </a:r>
            <a:r>
              <a:rPr lang="en-US" i="1" dirty="0" smtClean="0">
                <a:latin typeface="Bookman Old Style" pitchFamily="18" charset="0"/>
              </a:rPr>
              <a:t> </a:t>
            </a:r>
            <a:r>
              <a:rPr lang="be-BY" i="1" dirty="0" smtClean="0">
                <a:latin typeface="Bookman Old Style" pitchFamily="18" charset="0"/>
              </a:rPr>
              <a:t>  </a:t>
            </a:r>
            <a:r>
              <a:rPr lang="en-US" i="1" dirty="0" smtClean="0">
                <a:latin typeface="Bookman Old Style" pitchFamily="18" charset="0"/>
              </a:rPr>
              <a:t>13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214546" y="1714488"/>
            <a:ext cx="2357454" cy="158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071670" y="2857496"/>
            <a:ext cx="642942" cy="158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71472" y="4429132"/>
            <a:ext cx="3000396" cy="158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43636" y="5143512"/>
            <a:ext cx="2428892" cy="158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000496" y="6572272"/>
            <a:ext cx="357190" cy="158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80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00034" y="142852"/>
            <a:ext cx="8501122" cy="61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Варыянт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2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900" b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Як празвалі Усяслава ў народзе?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kumimoji="0" lang="be-BY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Мудрым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2) </a:t>
            </a:r>
            <a:r>
              <a:rPr kumimoji="0" lang="be-BY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Чарадзеем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kumimoji="0" lang="be-BY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Кніжнікам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Назаві горад,  у якім княжыў Усяслаў Чарадзей.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kumimoji="0" lang="be-BY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Полацк 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kumimoji="0" lang="be-BY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Мінск      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kumimoji="0" lang="be-BY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Кіеў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Назаві</a:t>
            </a:r>
            <a:r>
              <a:rPr kumimoji="0" lang="be-BY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раку, на якой </a:t>
            </a: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адбылася бітва паміж Усяславам і </a:t>
            </a:r>
            <a:r>
              <a:rPr kumimoji="0" lang="be-BY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Кіеўскімі князямі.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kumimoji="0" lang="be-BY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Захадняя Дзвіна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kumimoji="0" lang="be-BY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Няміга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kumimoji="0" lang="be-BY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Днепр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4) </a:t>
            </a:r>
            <a:r>
              <a:rPr kumimoji="0" lang="be-BY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Сож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Дзе быў  пабудаваны сабор па загадзе Усяслава?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У </a:t>
            </a:r>
            <a:r>
              <a:rPr kumimoji="0" lang="be-BY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Ноўгарадзе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У </a:t>
            </a:r>
            <a:r>
              <a:rPr kumimoji="0" lang="be-BY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Кіеве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У </a:t>
            </a:r>
            <a:r>
              <a:rPr kumimoji="0" lang="be-BY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Мінску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4) У </a:t>
            </a:r>
            <a:r>
              <a:rPr kumimoji="0" lang="be-BY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Полацку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 якіх стагоддзях княжыў Усяслаў Чарадзей?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kumimoji="0" lang="be-BY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9 – 10           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kumimoji="0" lang="be-BY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11 - 12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kumimoji="0" lang="be-BY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10 – 11         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4) </a:t>
            </a:r>
            <a:r>
              <a:rPr kumimoji="0" lang="be-BY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12 - 13</a:t>
            </a:r>
            <a:endParaRPr kumimoji="0" lang="be-BY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643174" y="1428736"/>
            <a:ext cx="1643074" cy="158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71472" y="2357430"/>
            <a:ext cx="1285884" cy="158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428992" y="3643314"/>
            <a:ext cx="1214446" cy="158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143768" y="4643446"/>
            <a:ext cx="1643074" cy="158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643306" y="5572140"/>
            <a:ext cx="1143008" cy="158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7158" y="1"/>
            <a:ext cx="8501122" cy="65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Варыянт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1.Назаві горад, дзе быў пабудаваны гэты сабор</a:t>
            </a: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e-BY" sz="24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e-BY" sz="2400" dirty="0"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r>
              <a:rPr lang="be-BY" sz="2000" dirty="0">
                <a:latin typeface="Bookman Old Style" pitchFamily="18" charset="0"/>
              </a:rPr>
              <a:t>2.</a:t>
            </a:r>
            <a:r>
              <a:rPr lang="be-BY" sz="2000" b="1" dirty="0">
                <a:latin typeface="Bookman Old Style" pitchFamily="18" charset="0"/>
              </a:rPr>
              <a:t> </a:t>
            </a:r>
            <a:r>
              <a:rPr lang="be-BY" sz="2000" dirty="0">
                <a:latin typeface="Bookman Old Style" pitchFamily="18" charset="0"/>
              </a:rPr>
              <a:t>Пра каго гэтыя словы: "</a:t>
            </a:r>
            <a:r>
              <a:rPr lang="be-BY" sz="2000" i="1" dirty="0">
                <a:latin typeface="Bookman Old Style" pitchFamily="18" charset="0"/>
              </a:rPr>
              <a:t>То ваўком, бывала, абернецца, то турам, то сокалам... </a:t>
            </a:r>
            <a:r>
              <a:rPr lang="be-BY" sz="2000" dirty="0">
                <a:latin typeface="Bookman Old Style" pitchFamily="18" charset="0"/>
              </a:rPr>
              <a:t>"</a:t>
            </a:r>
            <a:endParaRPr lang="ru-RU" sz="2000" dirty="0">
              <a:latin typeface="Bookman Old Style" pitchFamily="18" charset="0"/>
            </a:endParaRPr>
          </a:p>
          <a:p>
            <a:r>
              <a:rPr lang="ru-RU" i="1" dirty="0">
                <a:latin typeface="Bookman Old Style" pitchFamily="18" charset="0"/>
              </a:rPr>
              <a:t>1) </a:t>
            </a:r>
            <a:r>
              <a:rPr lang="be-BY" i="1" dirty="0" smtClean="0">
                <a:latin typeface="Bookman Old Style" pitchFamily="18" charset="0"/>
              </a:rPr>
              <a:t>Ізяслаў                           </a:t>
            </a:r>
            <a:r>
              <a:rPr lang="ru-RU" i="1" dirty="0" smtClean="0">
                <a:latin typeface="Bookman Old Style" pitchFamily="18" charset="0"/>
              </a:rPr>
              <a:t>3) </a:t>
            </a:r>
            <a:r>
              <a:rPr lang="be-BY" i="1" dirty="0" smtClean="0">
                <a:latin typeface="Bookman Old Style" pitchFamily="18" charset="0"/>
              </a:rPr>
              <a:t>Рагнеда</a:t>
            </a:r>
            <a:endParaRPr lang="ru-RU" dirty="0">
              <a:latin typeface="Bookman Old Style" pitchFamily="18" charset="0"/>
            </a:endParaRPr>
          </a:p>
          <a:p>
            <a:r>
              <a:rPr lang="ru-RU" i="1" dirty="0">
                <a:latin typeface="Bookman Old Style" pitchFamily="18" charset="0"/>
              </a:rPr>
              <a:t>2) </a:t>
            </a:r>
            <a:r>
              <a:rPr lang="be-BY" i="1" dirty="0">
                <a:latin typeface="Bookman Old Style" pitchFamily="18" charset="0"/>
              </a:rPr>
              <a:t>Яраслаў </a:t>
            </a:r>
            <a:r>
              <a:rPr lang="be-BY" i="1" dirty="0" smtClean="0">
                <a:latin typeface="Bookman Old Style" pitchFamily="18" charset="0"/>
              </a:rPr>
              <a:t>Мудры             </a:t>
            </a:r>
            <a:r>
              <a:rPr lang="ru-RU" i="1" dirty="0" smtClean="0">
                <a:latin typeface="Bookman Old Style" pitchFamily="18" charset="0"/>
              </a:rPr>
              <a:t>4) </a:t>
            </a:r>
            <a:r>
              <a:rPr lang="be-BY" i="1" dirty="0" smtClean="0">
                <a:latin typeface="Bookman Old Style" pitchFamily="18" charset="0"/>
              </a:rPr>
              <a:t>Усяслаў Чарадзей</a:t>
            </a:r>
            <a:endParaRPr lang="ru-RU" dirty="0" smtClean="0">
              <a:latin typeface="Bookman Old Style" pitchFamily="18" charset="0"/>
            </a:endParaRPr>
          </a:p>
          <a:p>
            <a:endParaRPr lang="be-BY" sz="800" dirty="0" smtClean="0">
              <a:latin typeface="Bookman Old Style" pitchFamily="18" charset="0"/>
            </a:endParaRPr>
          </a:p>
          <a:p>
            <a:r>
              <a:rPr lang="be-BY" sz="2000" dirty="0" smtClean="0">
                <a:latin typeface="Bookman Old Style" pitchFamily="18" charset="0"/>
              </a:rPr>
              <a:t>3</a:t>
            </a:r>
            <a:r>
              <a:rPr lang="be-BY" sz="2000" dirty="0">
                <a:latin typeface="Bookman Old Style" pitchFamily="18" charset="0"/>
              </a:rPr>
              <a:t>.</a:t>
            </a:r>
            <a:r>
              <a:rPr lang="be-BY" sz="2000" b="1" dirty="0">
                <a:latin typeface="Bookman Old Style" pitchFamily="18" charset="0"/>
              </a:rPr>
              <a:t> </a:t>
            </a:r>
            <a:r>
              <a:rPr lang="be-BY" sz="2000" dirty="0">
                <a:latin typeface="Bookman Old Style" pitchFamily="18" charset="0"/>
              </a:rPr>
              <a:t>Які з прадметаў не з'яўляецца баявым адзеннем дружынніка?</a:t>
            </a:r>
            <a:endParaRPr lang="ru-RU" sz="2000" dirty="0">
              <a:latin typeface="Bookman Old Style" pitchFamily="18" charset="0"/>
            </a:endParaRPr>
          </a:p>
          <a:p>
            <a:r>
              <a:rPr lang="ru-RU" i="1" dirty="0">
                <a:latin typeface="Bookman Old Style" pitchFamily="18" charset="0"/>
              </a:rPr>
              <a:t>1) </a:t>
            </a:r>
            <a:r>
              <a:rPr lang="be-BY" i="1" dirty="0" smtClean="0">
                <a:latin typeface="Bookman Old Style" pitchFamily="18" charset="0"/>
              </a:rPr>
              <a:t>Шлем              </a:t>
            </a:r>
            <a:r>
              <a:rPr lang="ru-RU" i="1" dirty="0" smtClean="0">
                <a:latin typeface="Bookman Old Style" pitchFamily="18" charset="0"/>
              </a:rPr>
              <a:t>2) </a:t>
            </a:r>
            <a:r>
              <a:rPr lang="be-BY" i="1" dirty="0" smtClean="0">
                <a:latin typeface="Bookman Old Style" pitchFamily="18" charset="0"/>
              </a:rPr>
              <a:t>Кальчуга              </a:t>
            </a:r>
            <a:r>
              <a:rPr lang="ru-RU" i="1" dirty="0" smtClean="0">
                <a:latin typeface="Bookman Old Style" pitchFamily="18" charset="0"/>
              </a:rPr>
              <a:t>3) </a:t>
            </a:r>
            <a:r>
              <a:rPr lang="be-BY" i="1" dirty="0" smtClean="0">
                <a:latin typeface="Bookman Old Style" pitchFamily="18" charset="0"/>
              </a:rPr>
              <a:t>Плашч          </a:t>
            </a:r>
            <a:r>
              <a:rPr lang="ru-RU" i="1" dirty="0" smtClean="0">
                <a:latin typeface="Bookman Old Style" pitchFamily="18" charset="0"/>
              </a:rPr>
              <a:t>4) </a:t>
            </a:r>
            <a:r>
              <a:rPr lang="be-BY" i="1" dirty="0" smtClean="0">
                <a:latin typeface="Bookman Old Style" pitchFamily="18" charset="0"/>
              </a:rPr>
              <a:t>Сякера</a:t>
            </a:r>
            <a:endParaRPr lang="ru-RU" dirty="0" smtClean="0">
              <a:latin typeface="Bookman Old Style" pitchFamily="18" charset="0"/>
            </a:endParaRPr>
          </a:p>
          <a:p>
            <a:endParaRPr lang="ru-RU" sz="800" dirty="0">
              <a:latin typeface="Bookman Old Style" pitchFamily="18" charset="0"/>
            </a:endParaRPr>
          </a:p>
          <a:p>
            <a:r>
              <a:rPr lang="be-BY" sz="2000" dirty="0">
                <a:latin typeface="Bookman Old Style" pitchFamily="18" charset="0"/>
              </a:rPr>
              <a:t>4. Колькі гадоў пражыў Усяслаў Чарадзей?</a:t>
            </a:r>
            <a:endParaRPr lang="ru-RU" sz="2000" dirty="0">
              <a:latin typeface="Bookman Old Style" pitchFamily="18" charset="0"/>
            </a:endParaRPr>
          </a:p>
          <a:p>
            <a:r>
              <a:rPr lang="ru-RU" i="1" dirty="0">
                <a:latin typeface="Bookman Old Style" pitchFamily="18" charset="0"/>
              </a:rPr>
              <a:t>1) </a:t>
            </a:r>
            <a:r>
              <a:rPr lang="be-BY" i="1" dirty="0">
                <a:latin typeface="Bookman Old Style" pitchFamily="18" charset="0"/>
              </a:rPr>
              <a:t>Больш за 50 </a:t>
            </a:r>
            <a:r>
              <a:rPr lang="be-BY" i="1" dirty="0" smtClean="0">
                <a:latin typeface="Bookman Old Style" pitchFamily="18" charset="0"/>
              </a:rPr>
              <a:t>гадоў                   </a:t>
            </a:r>
            <a:r>
              <a:rPr lang="ru-RU" i="1" dirty="0" smtClean="0">
                <a:latin typeface="Bookman Old Style" pitchFamily="18" charset="0"/>
              </a:rPr>
              <a:t>3) </a:t>
            </a:r>
            <a:r>
              <a:rPr lang="be-BY" i="1" dirty="0" smtClean="0">
                <a:latin typeface="Bookman Old Style" pitchFamily="18" charset="0"/>
              </a:rPr>
              <a:t>Больш за 70 гадоў</a:t>
            </a:r>
            <a:endParaRPr lang="ru-RU" dirty="0">
              <a:latin typeface="Bookman Old Style" pitchFamily="18" charset="0"/>
            </a:endParaRPr>
          </a:p>
          <a:p>
            <a:r>
              <a:rPr lang="ru-RU" i="1" dirty="0">
                <a:latin typeface="Bookman Old Style" pitchFamily="18" charset="0"/>
              </a:rPr>
              <a:t>2) </a:t>
            </a:r>
            <a:r>
              <a:rPr lang="be-BY" i="1" dirty="0">
                <a:latin typeface="Bookman Old Style" pitchFamily="18" charset="0"/>
              </a:rPr>
              <a:t>Не Дажыў да 90 </a:t>
            </a:r>
            <a:r>
              <a:rPr lang="be-BY" i="1" dirty="0" smtClean="0">
                <a:latin typeface="Bookman Old Style" pitchFamily="18" charset="0"/>
              </a:rPr>
              <a:t>гадоў            </a:t>
            </a:r>
            <a:r>
              <a:rPr lang="ru-RU" i="1" dirty="0" smtClean="0">
                <a:latin typeface="Bookman Old Style" pitchFamily="18" charset="0"/>
              </a:rPr>
              <a:t>4) </a:t>
            </a:r>
            <a:r>
              <a:rPr lang="be-BY" i="1" dirty="0" smtClean="0">
                <a:latin typeface="Bookman Old Style" pitchFamily="18" charset="0"/>
              </a:rPr>
              <a:t>Больш за 80 гадоў</a:t>
            </a:r>
            <a:endParaRPr lang="ru-RU" sz="2000" dirty="0" smtClean="0">
              <a:latin typeface="Bookman Old Style" pitchFamily="18" charset="0"/>
            </a:endParaRPr>
          </a:p>
          <a:p>
            <a:endParaRPr lang="be-BY" sz="800" dirty="0" smtClean="0">
              <a:latin typeface="Bookman Old Style" pitchFamily="18" charset="0"/>
            </a:endParaRPr>
          </a:p>
          <a:p>
            <a:r>
              <a:rPr lang="be-BY" sz="2000" dirty="0" smtClean="0">
                <a:latin typeface="Bookman Old Style" pitchFamily="18" charset="0"/>
              </a:rPr>
              <a:t>5</a:t>
            </a:r>
            <a:r>
              <a:rPr lang="be-BY" sz="2000" dirty="0">
                <a:latin typeface="Bookman Old Style" pitchFamily="18" charset="0"/>
              </a:rPr>
              <a:t>. У якім годзе адбылася бітва на рацэ Нямізе?</a:t>
            </a:r>
            <a:br>
              <a:rPr lang="be-BY" sz="2000" dirty="0">
                <a:latin typeface="Bookman Old Style" pitchFamily="18" charset="0"/>
              </a:rPr>
            </a:br>
            <a:r>
              <a:rPr lang="ru-RU" i="1" dirty="0">
                <a:latin typeface="Bookman Old Style" pitchFamily="18" charset="0"/>
              </a:rPr>
              <a:t>1) </a:t>
            </a:r>
            <a:r>
              <a:rPr lang="be-BY" i="1" dirty="0" smtClean="0">
                <a:latin typeface="Bookman Old Style" pitchFamily="18" charset="0"/>
              </a:rPr>
              <a:t>862                     </a:t>
            </a:r>
            <a:r>
              <a:rPr lang="ru-RU" i="1" dirty="0" smtClean="0">
                <a:latin typeface="Bookman Old Style" pitchFamily="18" charset="0"/>
              </a:rPr>
              <a:t>2) </a:t>
            </a:r>
            <a:r>
              <a:rPr lang="be-BY" i="1" dirty="0" smtClean="0">
                <a:latin typeface="Bookman Old Style" pitchFamily="18" charset="0"/>
              </a:rPr>
              <a:t>1101                </a:t>
            </a:r>
            <a:r>
              <a:rPr lang="ru-RU" i="1" dirty="0" smtClean="0">
                <a:latin typeface="Bookman Old Style" pitchFamily="18" charset="0"/>
              </a:rPr>
              <a:t>3) </a:t>
            </a:r>
            <a:r>
              <a:rPr lang="be-BY" i="1" dirty="0" smtClean="0">
                <a:latin typeface="Bookman Old Style" pitchFamily="18" charset="0"/>
              </a:rPr>
              <a:t>1067                    </a:t>
            </a:r>
            <a:r>
              <a:rPr lang="ru-RU" i="1" dirty="0" smtClean="0">
                <a:latin typeface="Bookman Old Style" pitchFamily="18" charset="0"/>
              </a:rPr>
              <a:t>4) </a:t>
            </a:r>
            <a:r>
              <a:rPr lang="be-BY" i="1" dirty="0" smtClean="0">
                <a:latin typeface="Bookman Old Style" pitchFamily="18" charset="0"/>
              </a:rPr>
              <a:t>1044</a:t>
            </a:r>
            <a:endParaRPr lang="ru-RU" dirty="0" smtClean="0">
              <a:latin typeface="Bookman Old Style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t="12928" r="7955" b="13688"/>
          <a:stretch>
            <a:fillRect/>
          </a:stretch>
        </p:blipFill>
        <p:spPr bwMode="auto">
          <a:xfrm>
            <a:off x="571472" y="1000108"/>
            <a:ext cx="1257300" cy="149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428860" y="1214422"/>
            <a:ext cx="19288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kumimoji="0" lang="be-BY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Кіеў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kumimoji="0" lang="be-BY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Ноўгарад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kumimoji="0" lang="be-BY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Полацк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4) </a:t>
            </a:r>
            <a:r>
              <a:rPr kumimoji="0" lang="be-BY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Заслаўе</a:t>
            </a:r>
            <a:endParaRPr kumimoji="0" lang="be-B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00298" y="2071678"/>
            <a:ext cx="1143008" cy="158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28992" y="3714752"/>
            <a:ext cx="2357454" cy="158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429388" y="4714884"/>
            <a:ext cx="1143008" cy="158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071934" y="5429264"/>
            <a:ext cx="2428892" cy="158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500562" y="6429396"/>
            <a:ext cx="857256" cy="158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e-BY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e-BY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4800" dirty="0" smtClean="0">
                <a:latin typeface="Times New Roman" pitchFamily="18" charset="0"/>
                <a:cs typeface="Times New Roman" pitchFamily="18" charset="0"/>
              </a:rPr>
              <a:t>Хто </a:t>
            </a:r>
            <a:r>
              <a:rPr lang="be-BY" sz="4800" dirty="0">
                <a:latin typeface="Times New Roman" pitchFamily="18" charset="0"/>
                <a:cs typeface="Times New Roman" pitchFamily="18" charset="0"/>
              </a:rPr>
              <a:t>такая Ефрасіння Полацкая?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be-BY" sz="4800" dirty="0" smtClean="0">
                <a:latin typeface="Times New Roman" pitchFamily="18" charset="0"/>
                <a:cs typeface="Times New Roman" pitchFamily="18" charset="0"/>
              </a:rPr>
              <a:t> Які </a:t>
            </a:r>
            <a:r>
              <a:rPr lang="be-BY" sz="4800" dirty="0">
                <a:latin typeface="Times New Roman" pitchFamily="18" charset="0"/>
                <a:cs typeface="Times New Roman" pitchFamily="18" charset="0"/>
              </a:rPr>
              <a:t>ўклад яна ўнесла ў гісторыю Беларусі?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Дзяўчынка Прадслава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5400" r="6041" b="641"/>
          <a:stretch>
            <a:fillRect/>
          </a:stretch>
        </p:blipFill>
        <p:spPr bwMode="auto">
          <a:xfrm>
            <a:off x="1619672" y="1556792"/>
            <a:ext cx="5904656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papus666.narod.ru/clipart/s/svit/svitolk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710081" y="-2076931"/>
            <a:ext cx="1903354" cy="89644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e-BY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Ефрасіння Полацкая</a:t>
            </a:r>
            <a:br>
              <a:rPr lang="be-BY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1104-1167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e-BY" sz="2800" b="1" i="1" dirty="0" smtClean="0">
                <a:latin typeface="Times New Roman" pitchFamily="18" charset="0"/>
                <a:cs typeface="Times New Roman" pitchFamily="18" charset="0"/>
              </a:rPr>
              <a:t>Унучка</a:t>
            </a:r>
            <a:r>
              <a:rPr lang="be-BY" sz="2800" i="1" dirty="0" smtClean="0">
                <a:latin typeface="Times New Roman" pitchFamily="18" charset="0"/>
                <a:cs typeface="Times New Roman" pitchFamily="18" charset="0"/>
              </a:rPr>
              <a:t> славутага полацкага князя </a:t>
            </a:r>
            <a:r>
              <a:rPr lang="be-BY" sz="2800" b="1" i="1" dirty="0" smtClean="0">
                <a:latin typeface="Times New Roman" pitchFamily="18" charset="0"/>
                <a:cs typeface="Times New Roman" pitchFamily="18" charset="0"/>
              </a:rPr>
              <a:t>Усяслава Чарадзея</a:t>
            </a:r>
            <a:r>
              <a:rPr lang="be-BY" sz="2800" i="1" dirty="0" smtClean="0">
                <a:latin typeface="Times New Roman" pitchFamily="18" charset="0"/>
                <a:cs typeface="Times New Roman" pitchFamily="18" charset="0"/>
              </a:rPr>
              <a:t>. Яшчэ ў маладыя гады вырашыла князёўна прысвяціць жыццё служэнню Богу, асвеце свайго народа і стала манашкай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Ð ÐµÐ·ÑÐ»ÑÑÐ°Ñ Ð¿Ð¾ÑÑÐºÑ Ð·Ð¾Ð±ÑÐ°Ð¶ÐµÐ½Ñ Ð·Ð° Ð·Ð°Ð¿Ð¸ÑÐ¾Ð¼ &quot;ÑÐ¾ÑÐ¾ ÐµÑÑÐ°ÑÐ¸Ð½Ð½Ñ Ð¿Ð¾Ð»Ð°ÑÐºÐ°Ñ&quot;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r="1721" b="4062"/>
          <a:stretch>
            <a:fillRect/>
          </a:stretch>
        </p:blipFill>
        <p:spPr bwMode="auto">
          <a:xfrm>
            <a:off x="1619672" y="3429000"/>
            <a:ext cx="6120680" cy="3363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Маладая манашка атрымлівае імя </a:t>
            </a:r>
            <a:r>
              <a:rPr lang="be-BY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Ефрасіння Полацкая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539552" y="1412776"/>
            <a:ext cx="3960440" cy="5126783"/>
          </a:xfrm>
          <a:prstGeom prst="rect">
            <a:avLst/>
          </a:prstGeom>
          <a:noFill/>
        </p:spPr>
      </p:pic>
      <p:pic>
        <p:nvPicPr>
          <p:cNvPr id="1028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 rot="185216">
            <a:off x="5364088" y="1700808"/>
            <a:ext cx="3277976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443</Words>
  <Application>Microsoft Office PowerPoint</Application>
  <PresentationFormat>Экран (4:3)</PresentationFormat>
  <Paragraphs>85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Ефрасіння Полацкая</vt:lpstr>
      <vt:lpstr>Праверка дамашняга задання</vt:lpstr>
      <vt:lpstr>Слайд 3</vt:lpstr>
      <vt:lpstr>Слайд 4</vt:lpstr>
      <vt:lpstr>Слайд 5</vt:lpstr>
      <vt:lpstr>План</vt:lpstr>
      <vt:lpstr>Дзяўчынка Прадслава</vt:lpstr>
      <vt:lpstr>Ефрасіння Полацкая 1104-1167</vt:lpstr>
      <vt:lpstr>Маладая манашка атрымлівае імя Ефрасіння Полацкая</vt:lpstr>
      <vt:lpstr>Сафійскі сабор</vt:lpstr>
      <vt:lpstr>Ефрасіння вучыла дзяўчынак чытаць і пісаць, рабіць розныя хатнія справы: шыць, гатаваць ежу, вышываць .</vt:lpstr>
      <vt:lpstr>Слайд 12</vt:lpstr>
      <vt:lpstr>Спаса-Ефрасіннеўская царква</vt:lpstr>
      <vt:lpstr>Крыж Ефрасінні Полацкай</vt:lpstr>
      <vt:lpstr>Помнік Ефрасінні Полацкай</vt:lpstr>
      <vt:lpstr>Помнік Ефрасінні Полацкай у Мінску</vt:lpstr>
      <vt:lpstr>Дочь Чародея и крест-символ Вселенной   </vt:lpstr>
      <vt:lpstr>ПОМНІК СВЯТОЙ ЗАСТУПНІЦЫ ЕФРАСІННІ ПОЛАЦКАЙ  у вёсцы Слабодка, што стаіць у 15 кіламетрах ад Браслава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Ефрасіння Полацкая</dc:title>
  <dc:creator>sweta</dc:creator>
  <cp:lastModifiedBy>sweta</cp:lastModifiedBy>
  <cp:revision>9</cp:revision>
  <dcterms:created xsi:type="dcterms:W3CDTF">2018-11-29T06:09:43Z</dcterms:created>
  <dcterms:modified xsi:type="dcterms:W3CDTF">2018-12-17T16:09:14Z</dcterms:modified>
</cp:coreProperties>
</file>